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673" r:id="rId2"/>
    <p:sldId id="659" r:id="rId3"/>
    <p:sldId id="1052" r:id="rId4"/>
    <p:sldId id="1053" r:id="rId5"/>
    <p:sldId id="1055" r:id="rId6"/>
    <p:sldId id="1056" r:id="rId7"/>
    <p:sldId id="1054" r:id="rId8"/>
    <p:sldId id="1057" r:id="rId9"/>
    <p:sldId id="1058" r:id="rId10"/>
    <p:sldId id="1059" r:id="rId11"/>
    <p:sldId id="1060" r:id="rId12"/>
    <p:sldId id="1061" r:id="rId13"/>
    <p:sldId id="1062" r:id="rId14"/>
    <p:sldId id="1063" r:id="rId15"/>
    <p:sldId id="1064" r:id="rId16"/>
    <p:sldId id="1065" r:id="rId17"/>
    <p:sldId id="701" r:id="rId18"/>
    <p:sldId id="638" r:id="rId19"/>
    <p:sldId id="386" r:id="rId20"/>
    <p:sldId id="396" r:id="rId21"/>
    <p:sldId id="387" r:id="rId22"/>
    <p:sldId id="388" r:id="rId23"/>
    <p:sldId id="398" r:id="rId24"/>
    <p:sldId id="640" r:id="rId25"/>
    <p:sldId id="692" r:id="rId26"/>
    <p:sldId id="693" r:id="rId27"/>
    <p:sldId id="694" r:id="rId28"/>
    <p:sldId id="644" r:id="rId29"/>
    <p:sldId id="645" r:id="rId30"/>
    <p:sldId id="641" r:id="rId31"/>
    <p:sldId id="642" r:id="rId32"/>
    <p:sldId id="646" r:id="rId33"/>
    <p:sldId id="647" r:id="rId34"/>
    <p:sldId id="648" r:id="rId35"/>
    <p:sldId id="650" r:id="rId36"/>
    <p:sldId id="696" r:id="rId37"/>
    <p:sldId id="698" r:id="rId38"/>
    <p:sldId id="1051" r:id="rId39"/>
    <p:sldId id="690" r:id="rId40"/>
    <p:sldId id="774" r:id="rId41"/>
  </p:sldIdLst>
  <p:sldSz cx="12192000" cy="6858000"/>
  <p:notesSz cx="6858000" cy="9144000"/>
  <p:embeddedFontLst>
    <p:embeddedFont>
      <p:font typeface="메이플스토리" panose="02000300000000000000" pitchFamily="2" charset="-127"/>
      <p:regular r:id="rId44"/>
      <p:bold r:id="rId45"/>
      <p:italic r:id="rId46"/>
      <p:boldItalic r:id="rId47"/>
    </p:embeddedFont>
    <p:embeddedFont>
      <p:font typeface="궁서체" panose="02030609000101010101" pitchFamily="17" charset="-127"/>
      <p:regular r:id="rId48"/>
    </p:embeddedFont>
    <p:embeddedFont>
      <p:font typeface="G마켓 산스 TTF Bold" panose="02000000000000000000" pitchFamily="2" charset="-127"/>
      <p:bold r:id="rId49"/>
    </p:embeddedFont>
    <p:embeddedFont>
      <p:font typeface="Gmarket Sans TTF Medium" panose="02000000000000000000" pitchFamily="2" charset="-127"/>
      <p:regular r:id="rId50"/>
    </p:embeddedFont>
    <p:embeddedFont>
      <p:font typeface="휴먼엑스포" panose="02030504000101010101" pitchFamily="18" charset="-127"/>
      <p:regular r:id="rId51"/>
      <p:bold r:id="rId52"/>
      <p:italic r:id="rId53"/>
      <p:boldItalic r:id="rId54"/>
    </p:embeddedFont>
    <p:embeddedFont>
      <p:font typeface="G마켓 산스 TTF Light" panose="02000000000000000000" pitchFamily="2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G마켓 산스 TTF Medium" panose="02000000000000000000" pitchFamily="2" charset="-127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83931" autoAdjust="0"/>
  </p:normalViewPr>
  <p:slideViewPr>
    <p:cSldViewPr snapToGrid="0">
      <p:cViewPr varScale="1">
        <p:scale>
          <a:sx n="78" d="100"/>
          <a:sy n="78" d="100"/>
        </p:scale>
        <p:origin x="120" y="4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컨텍스트 매니저</a:t>
            </a:r>
            <a:r>
              <a:rPr lang="en-US" altLang="ko-KR" dirty="0"/>
              <a:t>(</a:t>
            </a:r>
            <a:r>
              <a:rPr lang="en" altLang="ko-KR" dirty="0"/>
              <a:t>Context Manager)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49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0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77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61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8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DEAE-420B-4BD6-B546-CF874C1B977F}" type="datetime1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AA4BF157-DAEB-4557-A900-24AF447F2450}" type="datetime1">
              <a:rPr lang="ko-KR" altLang="en-US" smtClean="0"/>
              <a:t>2025-01-06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030DA803-8F14-4CAC-BAC7-C4293C42FB78}" type="datetime1">
              <a:rPr lang="ko-KR" altLang="en-US" smtClean="0"/>
              <a:t>2025-01-06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89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2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AF5961C5-3FC9-41CD-B0D9-909DCDC25BEA}" type="datetime1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runal.org/2013/12/ibps-spl-it-specialist-officer-previous-question-papers-from-2012-and-2013-exam-professional-knowledge-information-technology-section-mcqs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>
            <a:extLst>
              <a:ext uri="{FF2B5EF4-FFF2-40B4-BE49-F238E27FC236}">
                <a16:creationId xmlns:a16="http://schemas.microsoft.com/office/drawing/2014/main" id="{4D49513F-B8EE-65E0-31DF-911369D83B1F}"/>
              </a:ext>
            </a:extLst>
          </p:cNvPr>
          <p:cNvSpPr txBox="1">
            <a:spLocks/>
          </p:cNvSpPr>
          <p:nvPr/>
        </p:nvSpPr>
        <p:spPr>
          <a:xfrm>
            <a:off x="6096000" y="3682663"/>
            <a:ext cx="3752143" cy="530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 개발자 입문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96" y="3664694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89584-45F5-036D-989C-71E621E4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파일쓰기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D154C-97D1-E9BF-892F-377F0B0F1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사용자로부터 내용입력 받기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B4780A-0A6D-3C94-8EA8-98FADC5C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A4F17F6-8E17-7047-A8D5-4BCCEC5F0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15" y="2223315"/>
            <a:ext cx="9155525" cy="28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6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80F0C-D95D-4AFE-7AF2-EFD0C433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파일읽기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F55E6-EBEA-A2C4-0F57-A2DCAE823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683240" cy="4851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파일 읽기 모드 메서드</a:t>
            </a:r>
            <a:endParaRPr lang="en-US" altLang="ko-KR" dirty="0"/>
          </a:p>
          <a:p>
            <a:r>
              <a:rPr lang="en-US" altLang="ko-KR" dirty="0"/>
              <a:t>read() : </a:t>
            </a:r>
            <a:r>
              <a:rPr lang="ko-KR" altLang="en-US" dirty="0"/>
              <a:t>파일의 내용 전체를 </a:t>
            </a:r>
            <a:r>
              <a:rPr lang="ko-KR" altLang="en-US"/>
              <a:t>문자열로 반환</a:t>
            </a:r>
            <a:r>
              <a:rPr lang="en-US" altLang="ko-KR"/>
              <a:t>, </a:t>
            </a:r>
            <a:r>
              <a:rPr lang="ko-KR" altLang="en-US"/>
              <a:t>메모리 사용량이 높음</a:t>
            </a:r>
            <a:endParaRPr lang="en-US" altLang="ko-KR" dirty="0"/>
          </a:p>
          <a:p>
            <a:r>
              <a:rPr lang="en-US" altLang="ko-KR" dirty="0" err="1"/>
              <a:t>readline</a:t>
            </a:r>
            <a:r>
              <a:rPr lang="en-US" altLang="ko-KR" dirty="0"/>
              <a:t>(): </a:t>
            </a:r>
            <a:r>
              <a:rPr lang="ko-KR" altLang="en-US" dirty="0"/>
              <a:t>파일에서 한 </a:t>
            </a:r>
            <a:r>
              <a:rPr lang="ko-KR" altLang="en-US"/>
              <a:t>줄을 읽어옴</a:t>
            </a:r>
            <a:r>
              <a:rPr lang="en-US" altLang="ko-KR"/>
              <a:t>. </a:t>
            </a:r>
            <a:r>
              <a:rPr lang="ko-KR" altLang="en-US"/>
              <a:t>메모리 사용량이 가장 적음</a:t>
            </a:r>
            <a:endParaRPr lang="en-US" altLang="ko-KR" dirty="0"/>
          </a:p>
          <a:p>
            <a:r>
              <a:rPr lang="en-US" altLang="ko-KR" dirty="0" err="1"/>
              <a:t>readlines</a:t>
            </a:r>
            <a:r>
              <a:rPr lang="en-US" altLang="ko-KR" dirty="0"/>
              <a:t>() : </a:t>
            </a:r>
            <a:r>
              <a:rPr lang="ko-KR" altLang="en-US" dirty="0"/>
              <a:t>파일의 모든 줄을 읽고</a:t>
            </a:r>
            <a:r>
              <a:rPr lang="en-US" altLang="ko-KR" dirty="0"/>
              <a:t>, </a:t>
            </a:r>
            <a:r>
              <a:rPr lang="ko-KR" altLang="en-US" dirty="0"/>
              <a:t>각각의 줄을 요소로 갖는 </a:t>
            </a:r>
            <a:r>
              <a:rPr lang="ko-KR" altLang="en-US"/>
              <a:t>리스트를 반환</a:t>
            </a:r>
            <a:r>
              <a:rPr lang="en-US" altLang="ko-KR"/>
              <a:t>,</a:t>
            </a:r>
            <a:br>
              <a:rPr lang="en-US" altLang="ko-KR"/>
            </a:br>
            <a:r>
              <a:rPr lang="en-US" altLang="ko-KR"/>
              <a:t>		     </a:t>
            </a:r>
            <a:r>
              <a:rPr lang="ko-KR" altLang="en-US"/>
              <a:t>메모리 사용량이 보통</a:t>
            </a:r>
            <a:endParaRPr lang="en-US" altLang="ko-KR" dirty="0"/>
          </a:p>
          <a:p>
            <a:pPr lvl="1"/>
            <a:r>
              <a:rPr kumimoji="1" lang="ko-KR" altLang="en-US"/>
              <a:t>예</a:t>
            </a:r>
            <a:r>
              <a:rPr kumimoji="1" lang="en-US" altLang="ko-KR"/>
              <a:t>)</a:t>
            </a:r>
          </a:p>
          <a:p>
            <a:pPr lvl="1"/>
            <a:r>
              <a:rPr lang="ko-KR" altLang="en-US"/>
              <a:t>큰 파일</a:t>
            </a:r>
            <a:r>
              <a:rPr lang="en-US" altLang="ko-KR"/>
              <a:t>: readline()</a:t>
            </a:r>
            <a:r>
              <a:rPr lang="ko-KR" altLang="en-US"/>
              <a:t>을 사용하여 한 줄씩 처리</a:t>
            </a:r>
            <a:endParaRPr lang="en-US" altLang="ko-KR"/>
          </a:p>
          <a:p>
            <a:pPr lvl="1"/>
            <a:r>
              <a:rPr lang="ko-KR" altLang="en-US"/>
              <a:t>작은 파일</a:t>
            </a:r>
            <a:r>
              <a:rPr lang="en-US" altLang="ko-KR"/>
              <a:t>: read() </a:t>
            </a:r>
            <a:r>
              <a:rPr lang="ko-KR" altLang="en-US"/>
              <a:t>또는 </a:t>
            </a:r>
            <a:r>
              <a:rPr lang="en-US" altLang="ko-KR"/>
              <a:t>readlines()</a:t>
            </a:r>
            <a:r>
              <a:rPr lang="ko-KR" altLang="en-US"/>
              <a:t>를 사용하여 빠르게 처리</a:t>
            </a:r>
            <a:endParaRPr lang="en-US" altLang="ko-KR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478D5-FD06-3E0C-0AE6-ADFA3AA6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58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91D9E-3DA6-1C9D-0E20-18E7256B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파일읽기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F816D-5FAE-F83C-844F-8146865A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BB5997-F364-2872-C29C-22F932F0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파일쓰기할때 인코딩을 했다면 </a:t>
            </a:r>
            <a:r>
              <a:rPr kumimoji="1" lang="en-US" altLang="ko-KR"/>
              <a:t>3</a:t>
            </a:r>
            <a:r>
              <a:rPr kumimoji="1" lang="ko-KR" altLang="en-US"/>
              <a:t>번째에 </a:t>
            </a:r>
            <a:r>
              <a:rPr kumimoji="1" lang="en-US" altLang="ko-KR"/>
              <a:t>encoding=“utf-8” </a:t>
            </a:r>
            <a:r>
              <a:rPr kumimoji="1" lang="ko-KR" altLang="en-US"/>
              <a:t>입력</a:t>
            </a:r>
            <a:endParaRPr kumimoji="1" lang="en-US" altLang="ko-KR"/>
          </a:p>
          <a:p>
            <a:endParaRPr lang="ko-KR" altLang="en-US"/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ACE2BA5-A1B0-3E09-8619-3B5A5DB5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714" y="2062079"/>
            <a:ext cx="4532571" cy="40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5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28A1F-3A2A-A96F-9B76-97BB19F6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39D65-50E5-093C-528F-5F0FD39E2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내장함수</a:t>
            </a:r>
            <a:r>
              <a:rPr lang="en-US" altLang="ko-KR"/>
              <a:t>: enumerate(</a:t>
            </a:r>
            <a:r>
              <a:rPr lang="ko-KR" altLang="en-US"/>
              <a:t>리스트</a:t>
            </a:r>
            <a:r>
              <a:rPr lang="en-US" altLang="ko-KR"/>
              <a:t>) –</a:t>
            </a:r>
            <a:r>
              <a:rPr lang="ko-KR" altLang="en-US"/>
              <a:t> 리스트의 요소들을 튜플형태로 </a:t>
            </a:r>
            <a:r>
              <a:rPr lang="en-US" altLang="ko-KR"/>
              <a:t>(</a:t>
            </a:r>
            <a:r>
              <a:rPr lang="ko-KR" altLang="en-US"/>
              <a:t>인덱스</a:t>
            </a:r>
            <a:r>
              <a:rPr lang="en-US" altLang="ko-KR"/>
              <a:t>, </a:t>
            </a:r>
            <a:r>
              <a:rPr lang="ko-KR" altLang="en-US"/>
              <a:t>요소값</a:t>
            </a:r>
            <a:r>
              <a:rPr lang="en-US" altLang="ko-KR"/>
              <a:t>) </a:t>
            </a:r>
            <a:r>
              <a:rPr lang="ko-KR" altLang="en-US"/>
              <a:t>으로 반환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D0486-3F10-CB04-742B-8A72D5E2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9CEA24F-EBA7-7A73-FD49-B89D148D4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17" y="2651126"/>
            <a:ext cx="6410166" cy="32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6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CB2D4-57CA-8412-B5A5-FE019FFF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바이너리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DB03F-BC22-3803-ED69-DEB67B7FD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400"/>
              <a:t>바이너리 파일이란 영상</a:t>
            </a:r>
            <a:r>
              <a:rPr lang="en-US" altLang="ko-KR" sz="2400"/>
              <a:t>, </a:t>
            </a:r>
            <a:r>
              <a:rPr lang="ko-KR" altLang="en-US" sz="2400"/>
              <a:t>이미지</a:t>
            </a:r>
            <a:r>
              <a:rPr lang="en-US" altLang="ko-KR" sz="2400"/>
              <a:t>, </a:t>
            </a:r>
            <a:r>
              <a:rPr lang="ko-KR" altLang="en-US" sz="2400"/>
              <a:t>음성 등이 대부분인 파일로 </a:t>
            </a:r>
            <a:r>
              <a:rPr lang="en-US" altLang="ko-KR" sz="2400"/>
              <a:t>0</a:t>
            </a:r>
            <a:r>
              <a:rPr lang="ko-KR" altLang="en-US" sz="2400"/>
              <a:t>과 </a:t>
            </a:r>
            <a:r>
              <a:rPr lang="en-US" altLang="ko-KR" sz="2400"/>
              <a:t>1</a:t>
            </a:r>
            <a:r>
              <a:rPr lang="ko-KR" altLang="en-US" sz="2400"/>
              <a:t>로 이루어진 파일이다</a:t>
            </a:r>
            <a:r>
              <a:rPr lang="en-US" altLang="ko-KR" sz="2400"/>
              <a:t>.</a:t>
            </a:r>
          </a:p>
          <a:p>
            <a:pPr marL="0" indent="0">
              <a:buNone/>
            </a:pPr>
            <a:r>
              <a:rPr lang="en-US" altLang="ko-KR"/>
              <a:t>[</a:t>
            </a:r>
            <a:r>
              <a:rPr lang="ko-KR" altLang="en-US"/>
              <a:t>파일 모드</a:t>
            </a:r>
            <a:r>
              <a:rPr lang="en-US" altLang="ko-KR"/>
              <a:t>]</a:t>
            </a:r>
            <a:endParaRPr lang="en-US" altLang="ko-KR" sz="2400"/>
          </a:p>
          <a:p>
            <a:pPr marL="0" indent="0">
              <a:buNone/>
            </a:pPr>
            <a:r>
              <a:rPr lang="en-US" altLang="ko-KR"/>
              <a:t>rb	: 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바이너리 읽기 모드</a:t>
            </a:r>
            <a:endParaRPr lang="en-US" altLang="ko-KR"/>
          </a:p>
          <a:p>
            <a:pPr marL="0" indent="0">
              <a:buNone/>
            </a:pPr>
            <a:r>
              <a:rPr lang="en-US" altLang="ko-KR" sz="2400"/>
              <a:t>wb	: 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바이너리 쓰기 모드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파일을 새로 생성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altLang="ko-KR" sz="2400"/>
          </a:p>
          <a:p>
            <a:pPr marL="0" indent="0">
              <a:buNone/>
            </a:pPr>
            <a:r>
              <a:rPr lang="en-US" altLang="ko-KR"/>
              <a:t>ab	: 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바이너리 추가 쓰기 모드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파일 끝에 추가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altLang="ko-KR" sz="2400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F17FB3-9C82-AF34-08EC-0049E86C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91D47-0E02-7291-438C-A0DDCB98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바이너리 읽기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A37DC32-30CA-4E2E-37B0-D6049C512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00" y="1325563"/>
            <a:ext cx="4463176" cy="495397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308B83-1021-02FE-A19D-A18E82EE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F82F7-D262-5B08-F951-231F4699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바이너리 쓰기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7F2C531-7141-1D50-BC3A-EBDF84D73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60" y="1890955"/>
            <a:ext cx="5442280" cy="219243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2AA6E-EB61-F7CF-0DA6-1748EE5A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71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457197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2. </a:t>
            </a:r>
            <a:r>
              <a:rPr lang="ko-KR" altLang="en-US" dirty="0">
                <a:solidFill>
                  <a:schemeClr val="accent2"/>
                </a:solidFill>
              </a:rPr>
              <a:t>회원 명부 작성하기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0" y="1782759"/>
            <a:ext cx="10687485" cy="348061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사용자에게 </a:t>
            </a:r>
            <a:r>
              <a:rPr lang="en-US" altLang="ko-KR" dirty="0"/>
              <a:t>3</a:t>
            </a:r>
            <a:r>
              <a:rPr lang="ko-KR" altLang="en-US" dirty="0"/>
              <a:t>명의 회원에 대한 이름 비밀번호 입력 받기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사용자로부터 입력된 정보를 </a:t>
            </a:r>
            <a:r>
              <a:rPr lang="en-US" altLang="ko-KR" dirty="0"/>
              <a:t>member.txt</a:t>
            </a:r>
            <a:r>
              <a:rPr lang="ko-KR" altLang="en-US" dirty="0"/>
              <a:t>에 기록 </a:t>
            </a:r>
            <a:r>
              <a:rPr lang="en-US" altLang="ko-KR" dirty="0"/>
              <a:t>(</a:t>
            </a:r>
            <a:r>
              <a:rPr lang="ko-KR" altLang="en-US" dirty="0"/>
              <a:t>파일 쓰기모드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en-US" altLang="ko-KR" dirty="0"/>
              <a:t>member.txt</a:t>
            </a:r>
            <a:r>
              <a:rPr lang="ko-KR" altLang="en-US" dirty="0"/>
              <a:t>에 저장된 회원명부 출력 </a:t>
            </a:r>
            <a:r>
              <a:rPr lang="en-US" altLang="ko-KR" dirty="0"/>
              <a:t>(</a:t>
            </a:r>
            <a:r>
              <a:rPr lang="ko-KR" altLang="en-US" dirty="0"/>
              <a:t>파일 </a:t>
            </a:r>
            <a:r>
              <a:rPr lang="ko-KR" altLang="en-US" dirty="0" err="1"/>
              <a:t>읽기모드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4. with ~ as </a:t>
            </a:r>
            <a:r>
              <a:rPr lang="ko-KR" altLang="en-US" dirty="0"/>
              <a:t>구문으로 작성하기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77ECB6-276F-07AB-017F-AD884E0AC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515" y="4697031"/>
            <a:ext cx="2413121" cy="11326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268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498771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3. </a:t>
            </a:r>
            <a:r>
              <a:rPr lang="ko-KR" altLang="en-US" dirty="0">
                <a:solidFill>
                  <a:schemeClr val="accent2"/>
                </a:solidFill>
              </a:rPr>
              <a:t>회원 명부를 이용한 로그인 기능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0" y="1824333"/>
            <a:ext cx="11001910" cy="436918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사용자에게 </a:t>
            </a:r>
            <a:r>
              <a:rPr lang="en-US" altLang="ko-KR" dirty="0"/>
              <a:t>"</a:t>
            </a:r>
            <a:r>
              <a:rPr lang="ko-KR" altLang="en-US" dirty="0"/>
              <a:t>이름을 입력하세요</a:t>
            </a:r>
            <a:r>
              <a:rPr lang="en-US" altLang="ko-KR" dirty="0"/>
              <a:t>."</a:t>
            </a:r>
            <a:r>
              <a:rPr lang="ko-KR" altLang="en-US" dirty="0"/>
              <a:t>라는 메세지를 출력한 뒤 이름 입력 받기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사용자에게 </a:t>
            </a:r>
            <a:r>
              <a:rPr lang="en-US" altLang="ko-KR" dirty="0"/>
              <a:t>"</a:t>
            </a:r>
            <a:r>
              <a:rPr lang="ko-KR" altLang="en-US" dirty="0"/>
              <a:t>비밀번호를 입력하세요</a:t>
            </a:r>
            <a:r>
              <a:rPr lang="en-US" altLang="ko-KR" dirty="0"/>
              <a:t>."</a:t>
            </a:r>
            <a:r>
              <a:rPr lang="ko-KR" altLang="en-US" dirty="0"/>
              <a:t>라는 메세지를 출력한 뒤 비번 입력 받기</a:t>
            </a:r>
          </a:p>
          <a:p>
            <a:pPr marL="514350" indent="-514350"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member.txt </a:t>
            </a:r>
            <a:r>
              <a:rPr lang="ko-KR" altLang="en-US" dirty="0"/>
              <a:t>에서 한 </a:t>
            </a:r>
            <a:r>
              <a:rPr lang="ko-KR" altLang="en-US" dirty="0" err="1"/>
              <a:t>줄씩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이름</a:t>
            </a:r>
            <a:r>
              <a:rPr lang="en-US" altLang="ko-KR" dirty="0"/>
              <a:t>"</a:t>
            </a:r>
            <a:r>
              <a:rPr lang="ko-KR" altLang="en-US" dirty="0"/>
              <a:t>과 </a:t>
            </a:r>
            <a:r>
              <a:rPr lang="en-US" altLang="ko-KR" dirty="0"/>
              <a:t>"</a:t>
            </a:r>
            <a:r>
              <a:rPr lang="ko-KR" altLang="en-US" dirty="0"/>
              <a:t>비번</a:t>
            </a:r>
            <a:r>
              <a:rPr lang="en-US" altLang="ko-KR" dirty="0"/>
              <a:t>"</a:t>
            </a:r>
            <a:r>
              <a:rPr lang="ko-KR" altLang="en-US" dirty="0"/>
              <a:t>을 검사하여 로그인 성공 시 </a:t>
            </a:r>
            <a:r>
              <a:rPr lang="en-US" altLang="ko-KR" dirty="0"/>
              <a:t>"</a:t>
            </a:r>
            <a:r>
              <a:rPr lang="ko-KR" altLang="en-US" dirty="0"/>
              <a:t>로그인 성공</a:t>
            </a:r>
            <a:r>
              <a:rPr lang="en-US" altLang="ko-KR" dirty="0"/>
              <a:t>" </a:t>
            </a:r>
            <a:r>
              <a:rPr lang="ko-KR" altLang="en-US" dirty="0"/>
              <a:t>실패 시 </a:t>
            </a:r>
            <a:r>
              <a:rPr lang="en-US" altLang="ko-KR" dirty="0"/>
              <a:t>"</a:t>
            </a:r>
            <a:r>
              <a:rPr lang="ko-KR" altLang="en-US" dirty="0"/>
              <a:t>로그인 실패</a:t>
            </a:r>
            <a:r>
              <a:rPr lang="en-US" altLang="ko-KR" dirty="0"/>
              <a:t>" </a:t>
            </a:r>
            <a:r>
              <a:rPr lang="ko-KR" altLang="en-US" dirty="0"/>
              <a:t>출력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여기서 </a:t>
            </a:r>
            <a:r>
              <a:rPr lang="en-US" altLang="ko-KR" dirty="0"/>
              <a:t>member.txt </a:t>
            </a:r>
            <a:r>
              <a:rPr lang="ko-KR" altLang="en-US" dirty="0"/>
              <a:t>앞 실습에서 만든 회원 명부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997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31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바이너리 파일 읽고 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84082" y="1250097"/>
            <a:ext cx="8919646" cy="17543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+mn-ea"/>
              </a:rPr>
              <a:t>바이너리 파일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     바이너리 파일이란 영상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이미지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음성 등이 대부분인 파일로 </a:t>
            </a:r>
            <a:r>
              <a:rPr lang="en-US" altLang="ko-KR" sz="2400" dirty="0">
                <a:latin typeface="+mn-ea"/>
              </a:rPr>
              <a:t>0</a:t>
            </a:r>
            <a:r>
              <a:rPr lang="ko-KR" altLang="en-US" sz="2400" dirty="0">
                <a:latin typeface="+mn-ea"/>
              </a:rPr>
              <a:t>과 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로 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    </a:t>
            </a:r>
            <a:r>
              <a:rPr lang="ko-KR" altLang="en-US" sz="2400" dirty="0">
                <a:latin typeface="+mn-ea"/>
              </a:rPr>
              <a:t>이루어진 파일이다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2270410" y="4176649"/>
          <a:ext cx="3196861" cy="1440159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1256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모드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wb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쓰기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rb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읽기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2157264" y="3338766"/>
            <a:ext cx="3310006" cy="47784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open(“</a:t>
            </a:r>
            <a:r>
              <a:rPr lang="ko-KR" altLang="en-US" sz="2000" b="1" dirty="0"/>
              <a:t>파일 위치</a:t>
            </a:r>
            <a:r>
              <a:rPr lang="en-US" altLang="ko-KR" sz="2000" b="1" dirty="0"/>
              <a:t>”, ‘</a:t>
            </a:r>
            <a:r>
              <a:rPr lang="en-US" altLang="ko-KR" sz="2000" b="1" dirty="0" err="1"/>
              <a:t>wb</a:t>
            </a:r>
            <a:r>
              <a:rPr lang="en-US" altLang="ko-KR" sz="2000" b="1" dirty="0"/>
              <a:t>’)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939" y="3338766"/>
            <a:ext cx="2352072" cy="2121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227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 b="1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Python </a:t>
            </a:r>
            <a:r>
              <a:rPr lang="ko-KR" altLang="en-US" sz="6600" b="1" dirty="0" err="1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파일입출력</a:t>
            </a:r>
            <a:endParaRPr lang="ko-KR" altLang="en-US" sz="6600" b="1" dirty="0">
              <a:highlight>
                <a:srgbClr val="FFFF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바이너리 파일 읽고 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42101" y="1087138"/>
            <a:ext cx="4467684" cy="5925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바이너리 파일</a:t>
            </a:r>
            <a:endParaRPr lang="en-US" altLang="ko-KR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12" y="1857601"/>
            <a:ext cx="6227612" cy="31623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68" y="5281552"/>
            <a:ext cx="11124555" cy="7958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96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54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바이너리 파일 읽고 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8215" y="1240884"/>
            <a:ext cx="7568065" cy="129266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이미지 복사하기</a:t>
            </a:r>
            <a:endParaRPr lang="en-US" altLang="ko-KR" sz="28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    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이미지 파일 읽어와서 다른 이름으로 쓰기</a:t>
            </a:r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190840"/>
            <a:ext cx="6174792" cy="18426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77" y="2786447"/>
            <a:ext cx="4381851" cy="28298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216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209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  </a:t>
            </a:r>
            <a:r>
              <a:rPr lang="en-US" altLang="ko-KR" sz="4000" b="1" dirty="0"/>
              <a:t>pickle</a:t>
            </a:r>
            <a:r>
              <a:rPr lang="en-US" altLang="ko-KR" sz="4000" dirty="0"/>
              <a:t> </a:t>
            </a:r>
            <a:r>
              <a:rPr lang="ko-KR" altLang="en-US" sz="4000" dirty="0"/>
              <a:t>모듈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70157" y="1231176"/>
            <a:ext cx="8865220" cy="134475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</a:rPr>
              <a:t>◎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2800" b="1" dirty="0">
                <a:solidFill>
                  <a:sysClr val="windowText" lastClr="000000"/>
                </a:solidFill>
              </a:rPr>
              <a:t>pickle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2400" dirty="0">
                <a:solidFill>
                  <a:sysClr val="windowText" lastClr="000000"/>
                </a:solidFill>
              </a:rPr>
              <a:t>모듈</a:t>
            </a:r>
            <a:endParaRPr lang="en-US" altLang="ko-KR" sz="2400" dirty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ysClr val="windowText" lastClr="000000"/>
                </a:solidFill>
              </a:rPr>
              <a:t>    -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객체의 형태를 그대로 유지하면서 파일에 저장하고 불러올 수 있는 모듈이다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ysClr val="windowText" lastClr="000000"/>
                </a:solidFill>
              </a:rPr>
              <a:t>     -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이때 객체란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리스트나 </a:t>
            </a:r>
            <a:r>
              <a:rPr lang="ko-KR" altLang="en-US" sz="2000" dirty="0" err="1">
                <a:solidFill>
                  <a:sysClr val="windowText" lastClr="000000"/>
                </a:solidFill>
              </a:rPr>
              <a:t>딕셔너리등의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자료구조도 포함한다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.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225949" y="3300901"/>
          <a:ext cx="3353270" cy="1850961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1891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6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모드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pickle.dump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쓰기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pickle.load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읽기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77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en-US" altLang="ko-KR" b="1" dirty="0"/>
              <a:t>pickle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16" y="1325563"/>
            <a:ext cx="5086375" cy="41050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2" y="4484918"/>
            <a:ext cx="3744417" cy="6542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534" y="5780473"/>
            <a:ext cx="6480720" cy="2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4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3581598" y="2553787"/>
            <a:ext cx="5268686" cy="148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7200" dirty="0">
                <a:highlight>
                  <a:srgbClr val="FFFF00"/>
                </a:highlight>
              </a:rPr>
              <a:t>예외처리</a:t>
            </a:r>
          </a:p>
        </p:txBody>
      </p:sp>
    </p:spTree>
    <p:extLst>
      <p:ext uri="{BB962C8B-B14F-4D97-AF65-F5344CB8AC3E}">
        <p14:creationId xmlns:p14="http://schemas.microsoft.com/office/powerpoint/2010/main" val="355185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DD81B33-3C10-4B58-9ACC-5628B021DE57}"/>
              </a:ext>
            </a:extLst>
          </p:cNvPr>
          <p:cNvSpPr txBox="1"/>
          <p:nvPr/>
        </p:nvSpPr>
        <p:spPr>
          <a:xfrm>
            <a:off x="1137425" y="1003609"/>
            <a:ext cx="1039293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  </a:t>
            </a:r>
            <a:r>
              <a:rPr lang="ko-KR" altLang="en-US" sz="2800" b="1" dirty="0"/>
              <a:t>에러</a:t>
            </a:r>
            <a:r>
              <a:rPr lang="en-US" altLang="ko-KR" sz="2800" b="1" dirty="0"/>
              <a:t>(Error)</a:t>
            </a:r>
          </a:p>
          <a:p>
            <a:pPr marL="603647" lvl="1" indent="-23217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C00000"/>
                </a:solidFill>
              </a:rPr>
              <a:t>구문</a:t>
            </a:r>
            <a:r>
              <a:rPr lang="en-US" altLang="ko-KR" sz="2400" b="1" dirty="0">
                <a:solidFill>
                  <a:srgbClr val="C00000"/>
                </a:solidFill>
              </a:rPr>
              <a:t>(</a:t>
            </a:r>
            <a:r>
              <a:rPr lang="en-US" altLang="ko-KR" sz="2400" b="1" dirty="0" err="1">
                <a:solidFill>
                  <a:srgbClr val="C00000"/>
                </a:solidFill>
              </a:rPr>
              <a:t>syntex</a:t>
            </a:r>
            <a:r>
              <a:rPr lang="en-US" altLang="ko-KR" sz="2400" b="1" dirty="0">
                <a:solidFill>
                  <a:srgbClr val="C00000"/>
                </a:solidFill>
              </a:rPr>
              <a:t>)</a:t>
            </a:r>
            <a:r>
              <a:rPr lang="ko-KR" altLang="en-US" sz="2400" b="1" dirty="0">
                <a:solidFill>
                  <a:srgbClr val="C00000"/>
                </a:solidFill>
              </a:rPr>
              <a:t> 오류 </a:t>
            </a:r>
            <a:r>
              <a:rPr lang="en-US" altLang="ko-KR" sz="2400" dirty="0"/>
              <a:t>: </a:t>
            </a:r>
            <a:r>
              <a:rPr lang="ko-KR" altLang="en-US" sz="2400" dirty="0"/>
              <a:t>문법에 맞지 않거나 오타가 났을 경우 발생하는 오류</a:t>
            </a:r>
            <a:r>
              <a:rPr lang="en-US" altLang="ko-KR" sz="2400" dirty="0"/>
              <a:t>.</a:t>
            </a:r>
          </a:p>
          <a:p>
            <a:pPr marL="371475" lvl="1">
              <a:lnSpc>
                <a:spcPct val="150000"/>
              </a:lnSpc>
            </a:pPr>
            <a:r>
              <a:rPr lang="en-US" altLang="ko-KR" sz="2400" dirty="0"/>
              <a:t>   IDE</a:t>
            </a:r>
            <a:r>
              <a:rPr lang="ko-KR" altLang="en-US" sz="2400" dirty="0"/>
              <a:t>에서 실행 전에 알 수 있음</a:t>
            </a:r>
            <a:endParaRPr lang="en-US" altLang="ko-KR" sz="2400" dirty="0"/>
          </a:p>
          <a:p>
            <a:pPr marL="371475" lvl="1"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  </a:t>
            </a:r>
            <a:r>
              <a:rPr lang="ko-KR" altLang="en-US" sz="2800" b="1" dirty="0"/>
              <a:t>예외</a:t>
            </a:r>
            <a:r>
              <a:rPr lang="en-US" altLang="ko-KR" sz="2800" b="1" dirty="0"/>
              <a:t>(Exception) 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C00000"/>
                </a:solidFill>
              </a:rPr>
              <a:t>실행</a:t>
            </a:r>
            <a:r>
              <a:rPr lang="en-US" altLang="ko-KR" sz="2400" b="1" dirty="0">
                <a:solidFill>
                  <a:srgbClr val="C00000"/>
                </a:solidFill>
              </a:rPr>
              <a:t>(runtime)</a:t>
            </a:r>
            <a:r>
              <a:rPr lang="ko-KR" altLang="en-US" sz="2400" b="1" dirty="0">
                <a:solidFill>
                  <a:srgbClr val="C00000"/>
                </a:solidFill>
              </a:rPr>
              <a:t> 오류</a:t>
            </a:r>
            <a:r>
              <a:rPr lang="ko-KR" altLang="en-US" sz="2400" dirty="0">
                <a:solidFill>
                  <a:srgbClr val="C00000"/>
                </a:solidFill>
              </a:rPr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문법적인 오류는 없지만 실행</a:t>
            </a:r>
            <a:r>
              <a:rPr lang="en-US" altLang="ko-KR" sz="2400" dirty="0"/>
              <a:t>(run)</a:t>
            </a:r>
            <a:r>
              <a:rPr lang="ko-KR" altLang="en-US" sz="2400" dirty="0"/>
              <a:t> 될 때  에러가 발생하는 것을 말한다</a:t>
            </a:r>
            <a:r>
              <a:rPr lang="en-US" altLang="ko-KR" sz="2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     </a:t>
            </a: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ko-KR" altLang="en-US" sz="2000" dirty="0"/>
              <a:t>파일을 읽어 사용하려는데 파일이 없는 경우</a:t>
            </a:r>
            <a:r>
              <a:rPr lang="en-US" altLang="ko-KR" sz="2000" dirty="0"/>
              <a:t>, 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          </a:t>
            </a:r>
            <a:r>
              <a:rPr lang="ko-KR" altLang="en-US" sz="2000" dirty="0"/>
              <a:t>리스트 값을 출력하려는데 리스트 요소가 없는 경우 등</a:t>
            </a:r>
            <a:r>
              <a:rPr lang="en-US" altLang="ko-KR" sz="2000" dirty="0"/>
              <a:t>..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          </a:t>
            </a:r>
            <a:r>
              <a:rPr lang="ko-KR" altLang="en-US" sz="2000" b="1" i="1" dirty="0">
                <a:solidFill>
                  <a:srgbClr val="C00000"/>
                </a:solidFill>
              </a:rPr>
              <a:t>에러가 발생되면 프로그램의 동작이 중지 또는 종료된다</a:t>
            </a:r>
            <a:endParaRPr lang="en-US" altLang="ko-KR" sz="2000" b="1" i="1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5D6D29-219F-41EC-85A0-8FFF1CDF4C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9344310" y="4753497"/>
            <a:ext cx="1483524" cy="148352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0" y="126676"/>
            <a:ext cx="8487448" cy="8769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ysClr val="windowText" lastClr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메이플스토리" panose="020B0600000101010101" charset="-127"/>
                <a:ea typeface="메이플스토리" panose="020B0600000101010101" charset="-127"/>
              </a:rPr>
              <a:t> </a:t>
            </a:r>
            <a:r>
              <a:rPr lang="ko-KR" altLang="en-US" sz="4400" dirty="0">
                <a:latin typeface="메이플스토리" panose="020B0600000101010101" charset="-127"/>
                <a:ea typeface="메이플스토리" panose="020B0600000101010101" charset="-127"/>
              </a:rPr>
              <a:t>에러</a:t>
            </a:r>
            <a:r>
              <a:rPr lang="en-US" altLang="ko-KR" sz="4400" dirty="0">
                <a:latin typeface="메이플스토리" panose="020B0600000101010101" charset="-127"/>
                <a:ea typeface="메이플스토리" panose="020B0600000101010101" charset="-127"/>
              </a:rPr>
              <a:t>(Error)</a:t>
            </a:r>
            <a:r>
              <a:rPr lang="ko-KR" altLang="en-US" sz="4400" dirty="0">
                <a:latin typeface="메이플스토리" panose="020B0600000101010101" charset="-127"/>
                <a:ea typeface="메이플스토리" panose="020B0600000101010101" charset="-127"/>
              </a:rPr>
              <a:t>와 예외</a:t>
            </a:r>
            <a:r>
              <a:rPr lang="en-US" altLang="ko-KR" sz="4400" dirty="0">
                <a:latin typeface="메이플스토리" panose="020B0600000101010101" charset="-127"/>
                <a:ea typeface="메이플스토리" panose="020B0600000101010101" charset="-127"/>
              </a:rPr>
              <a:t>(Exception)</a:t>
            </a:r>
            <a:endParaRPr lang="ko-KR" altLang="en-US" sz="4400" dirty="0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44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703513" y="404664"/>
            <a:ext cx="620113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ysClr val="windowText" lastClr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j-cs"/>
              </a:defRPr>
            </a:lvl1pPr>
          </a:lstStyle>
          <a:p>
            <a:r>
              <a:rPr lang="en-US" altLang="ko-KR" sz="2800" dirty="0"/>
              <a:t> </a:t>
            </a:r>
            <a:r>
              <a:rPr lang="ko-KR" altLang="en-US" sz="2800" dirty="0"/>
              <a:t>예외</a:t>
            </a:r>
            <a:r>
              <a:rPr lang="en-US" altLang="ko-KR" sz="2800" dirty="0"/>
              <a:t>(Exception)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59" y="2236584"/>
            <a:ext cx="7456269" cy="38296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59" y="1268760"/>
            <a:ext cx="7011008" cy="967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3551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4990986" y="1556792"/>
            <a:ext cx="2066009" cy="7434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Exception</a:t>
            </a:r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endParaRPr lang="ko-KR" altLang="en-US" sz="2000" dirty="0"/>
          </a:p>
        </p:txBody>
      </p:sp>
      <p:sp>
        <p:nvSpPr>
          <p:cNvPr id="55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2565718" y="2924943"/>
            <a:ext cx="2088228" cy="8640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ArithmeticError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6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7570310" y="2924943"/>
            <a:ext cx="1783395" cy="8640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LookupError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6" name="꺾인 연결선 5"/>
          <p:cNvCxnSpPr>
            <a:stCxn id="55" idx="0"/>
            <a:endCxn id="40" idx="2"/>
          </p:cNvCxnSpPr>
          <p:nvPr/>
        </p:nvCxnSpPr>
        <p:spPr>
          <a:xfrm rot="5400000" flipH="1" flipV="1">
            <a:off x="4504561" y="1405514"/>
            <a:ext cx="624700" cy="24141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1263521" y="4417148"/>
            <a:ext cx="2304255" cy="864096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ZeroDivisionError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9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3691053" y="4413740"/>
            <a:ext cx="2715280" cy="864096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FloatingPointingError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60" name="꺾인 연결선 59"/>
          <p:cNvCxnSpPr>
            <a:stCxn id="58" idx="0"/>
            <a:endCxn id="55" idx="2"/>
          </p:cNvCxnSpPr>
          <p:nvPr/>
        </p:nvCxnSpPr>
        <p:spPr>
          <a:xfrm rot="5400000" flipH="1" flipV="1">
            <a:off x="2698686" y="3506003"/>
            <a:ext cx="628109" cy="11941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9" idx="0"/>
            <a:endCxn id="55" idx="2"/>
          </p:cNvCxnSpPr>
          <p:nvPr/>
        </p:nvCxnSpPr>
        <p:spPr>
          <a:xfrm rot="16200000" flipV="1">
            <a:off x="4017561" y="3489323"/>
            <a:ext cx="624701" cy="1224135"/>
          </a:xfrm>
          <a:prstGeom prst="bentConnector3">
            <a:avLst>
              <a:gd name="adj1" fmla="val 55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6887432" y="4417149"/>
            <a:ext cx="1620179" cy="864096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 err="1"/>
              <a:t>IndexError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63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8651627" y="4413741"/>
            <a:ext cx="1512169" cy="864096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 err="1"/>
              <a:t>KeyError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cxnSp>
        <p:nvCxnSpPr>
          <p:cNvPr id="64" name="꺾인 연결선 63"/>
          <p:cNvCxnSpPr>
            <a:stCxn id="62" idx="0"/>
            <a:endCxn id="56" idx="2"/>
          </p:cNvCxnSpPr>
          <p:nvPr/>
        </p:nvCxnSpPr>
        <p:spPr>
          <a:xfrm rot="5400000" flipH="1" flipV="1">
            <a:off x="7811013" y="3675548"/>
            <a:ext cx="628110" cy="8550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63" idx="0"/>
            <a:endCxn id="56" idx="2"/>
          </p:cNvCxnSpPr>
          <p:nvPr/>
        </p:nvCxnSpPr>
        <p:spPr>
          <a:xfrm rot="16200000" flipV="1">
            <a:off x="8667813" y="3673843"/>
            <a:ext cx="624702" cy="8550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/>
          <p:cNvSpPr txBox="1">
            <a:spLocks/>
          </p:cNvSpPr>
          <p:nvPr/>
        </p:nvSpPr>
        <p:spPr>
          <a:xfrm>
            <a:off x="54507" y="151272"/>
            <a:ext cx="5177398" cy="9080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ysClr val="windowText" lastClr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메이플스토리" panose="020B0600000101010101" charset="-127"/>
                <a:ea typeface="메이플스토리" panose="020B0600000101010101" charset="-127"/>
              </a:rPr>
              <a:t> Exception</a:t>
            </a:r>
            <a:r>
              <a:rPr lang="ko-KR" altLang="en-US" sz="4400" dirty="0">
                <a:latin typeface="메이플스토리" panose="020B0600000101010101" charset="-127"/>
                <a:ea typeface="메이플스토리" panose="020B0600000101010101" charset="-127"/>
              </a:rPr>
              <a:t> 계층도</a:t>
            </a:r>
          </a:p>
        </p:txBody>
      </p:sp>
      <p:cxnSp>
        <p:nvCxnSpPr>
          <p:cNvPr id="35" name="꺾인 연결선 34"/>
          <p:cNvCxnSpPr/>
          <p:nvPr/>
        </p:nvCxnSpPr>
        <p:spPr>
          <a:xfrm rot="16200000" flipH="1">
            <a:off x="7203953" y="1604482"/>
            <a:ext cx="624701" cy="20162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430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</a:t>
            </a:r>
            <a:r>
              <a:rPr lang="ko-KR" altLang="en-US" dirty="0" err="1"/>
              <a:t>처리란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8279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에러가 </a:t>
            </a:r>
            <a:r>
              <a:rPr lang="ko-KR" altLang="en-US" dirty="0" err="1"/>
              <a:t>발생할만한</a:t>
            </a:r>
            <a:r>
              <a:rPr lang="ko-KR" altLang="en-US" dirty="0"/>
              <a:t> 부분을 예측하여</a:t>
            </a:r>
            <a:r>
              <a:rPr lang="en-US" altLang="ko-KR" dirty="0"/>
              <a:t>,</a:t>
            </a:r>
            <a:r>
              <a:rPr lang="ko-KR" altLang="en-US" dirty="0"/>
              <a:t> 미리 </a:t>
            </a:r>
            <a:r>
              <a:rPr lang="ko-KR" altLang="en-US" b="1" dirty="0">
                <a:effectLst/>
              </a:rPr>
              <a:t>예외 상황에 대한 처리를 하는 것</a:t>
            </a:r>
            <a:endParaRPr lang="en-US" altLang="ko-KR" b="1" dirty="0">
              <a:effectLst/>
            </a:endParaRPr>
          </a:p>
          <a:p>
            <a:pPr marL="0" indent="0">
              <a:buNone/>
            </a:pPr>
            <a:r>
              <a:rPr lang="en-US" altLang="ko-KR" dirty="0"/>
              <a:t>Try</a:t>
            </a:r>
            <a:r>
              <a:rPr lang="ko-KR" altLang="en-US" dirty="0"/>
              <a:t> 블록에서 발생한 예외를 </a:t>
            </a:r>
            <a:r>
              <a:rPr lang="en-US" altLang="ko-KR" dirty="0"/>
              <a:t>except </a:t>
            </a:r>
            <a:r>
              <a:rPr lang="ko-KR" altLang="en-US" dirty="0"/>
              <a:t>블록에서 처리한다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6D1107-0EFA-61F5-7245-A023B223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5" y="2651126"/>
            <a:ext cx="6239324" cy="36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4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8279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Try</a:t>
            </a:r>
            <a:r>
              <a:rPr lang="ko-KR" altLang="en-US" dirty="0"/>
              <a:t> 블록에서 발생한 예외를 </a:t>
            </a:r>
            <a:r>
              <a:rPr lang="en-US" altLang="ko-KR" dirty="0"/>
              <a:t>except </a:t>
            </a:r>
            <a:r>
              <a:rPr lang="ko-KR" altLang="en-US" dirty="0"/>
              <a:t>블록에서 처리한다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CC00C7-2F7C-AC78-D261-FEB1CC98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65" y="2128375"/>
            <a:ext cx="4127346" cy="15689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E783BF-5CBA-DD4F-0788-6FA67F39C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073" y="2128375"/>
            <a:ext cx="4438844" cy="31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6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0B320-23E9-41CA-2AA4-E51BF26B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출력 스트림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B56C1-6713-D741-9BE7-EE9B18A3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스트림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(stream)</a:t>
            </a:r>
          </a:p>
          <a:p>
            <a:pPr marL="0" indent="0">
              <a:buNone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자료흐름이 물의 흐름과 같다는 뜻이다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입출력 장치는 매우 다양하기 때문에 프로그램 호환성이 떨어짐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indent="0">
              <a:buNone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 스트림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–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동영상을 재생하기 위해 동영상 파일에서 자료를 </a:t>
            </a:r>
            <a:r>
              <a:rPr lang="ko-KR" altLang="en-US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읽을때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사용함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indent="0">
              <a:buNone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 스트림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–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사용자가 쓴 글을 파일에 저장할 때는 출력 스트림 사용함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62068-AF35-002E-9C94-984197B6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DDD50B-E0FE-6634-9A1B-C7E22E6AAC8A}"/>
              </a:ext>
            </a:extLst>
          </p:cNvPr>
          <p:cNvGrpSpPr/>
          <p:nvPr/>
        </p:nvGrpSpPr>
        <p:grpSpPr>
          <a:xfrm>
            <a:off x="2125212" y="4306949"/>
            <a:ext cx="6768752" cy="1516524"/>
            <a:chOff x="1993071" y="3933970"/>
            <a:chExt cx="6768752" cy="1516524"/>
          </a:xfrm>
        </p:grpSpPr>
        <p:sp>
          <p:nvSpPr>
            <p:cNvPr id="11" name="사각형: 둥근 모서리 12">
              <a:extLst>
                <a:ext uri="{FF2B5EF4-FFF2-40B4-BE49-F238E27FC236}">
                  <a16:creationId xmlns:a16="http://schemas.microsoft.com/office/drawing/2014/main" id="{5450D836-D085-B60A-AE61-11C33CAD57F4}"/>
                </a:ext>
              </a:extLst>
            </p:cNvPr>
            <p:cNvSpPr/>
            <p:nvPr/>
          </p:nvSpPr>
          <p:spPr>
            <a:xfrm>
              <a:off x="4441343" y="3933970"/>
              <a:ext cx="1878268" cy="11433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358717-0C9A-9D3C-5440-3C02A2819965}"/>
                </a:ext>
              </a:extLst>
            </p:cNvPr>
            <p:cNvSpPr txBox="1"/>
            <p:nvPr/>
          </p:nvSpPr>
          <p:spPr>
            <a:xfrm>
              <a:off x="4918468" y="4149994"/>
              <a:ext cx="91675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/>
                <a:t>프로그램</a:t>
              </a:r>
              <a:endParaRPr lang="en-US" altLang="ko-KR" sz="13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E9D43-3498-09E4-E3D7-BDEF7ED42F2B}"/>
                </a:ext>
              </a:extLst>
            </p:cNvPr>
            <p:cNvSpPr txBox="1"/>
            <p:nvPr/>
          </p:nvSpPr>
          <p:spPr>
            <a:xfrm>
              <a:off x="4441343" y="4506111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도착지</a:t>
              </a:r>
              <a:endParaRPr lang="en-US" altLang="ko-KR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9706FB-BA00-8F58-69FB-67EB31C45EA3}"/>
                </a:ext>
              </a:extLst>
            </p:cNvPr>
            <p:cNvSpPr txBox="1"/>
            <p:nvPr/>
          </p:nvSpPr>
          <p:spPr>
            <a:xfrm>
              <a:off x="5667307" y="4502211"/>
              <a:ext cx="705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출발지</a:t>
              </a:r>
              <a:endParaRPr lang="en-US" altLang="ko-KR" sz="1200" dirty="0"/>
            </a:p>
          </p:txBody>
        </p:sp>
        <p:sp>
          <p:nvSpPr>
            <p:cNvPr id="15" name="사각형: 둥근 모서리 15">
              <a:extLst>
                <a:ext uri="{FF2B5EF4-FFF2-40B4-BE49-F238E27FC236}">
                  <a16:creationId xmlns:a16="http://schemas.microsoft.com/office/drawing/2014/main" id="{22F8E422-1A75-8A2E-994A-38D20161E218}"/>
                </a:ext>
              </a:extLst>
            </p:cNvPr>
            <p:cNvSpPr/>
            <p:nvPr/>
          </p:nvSpPr>
          <p:spPr>
            <a:xfrm>
              <a:off x="1993071" y="4560292"/>
              <a:ext cx="1524698" cy="890202"/>
            </a:xfrm>
            <a:prstGeom prst="roundRect">
              <a:avLst/>
            </a:prstGeom>
            <a:noFill/>
            <a:ln w="12700">
              <a:prstDash val="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78606" indent="-278606">
                <a:buAutoNum type="arabicPeriod"/>
              </a:pPr>
              <a:r>
                <a:rPr lang="ko-KR" altLang="en-US" sz="1600" dirty="0"/>
                <a:t>키보드</a:t>
              </a:r>
              <a:endParaRPr lang="en-US" altLang="ko-KR" sz="1600" dirty="0"/>
            </a:p>
            <a:p>
              <a:pPr marL="278606" indent="-278606">
                <a:buAutoNum type="arabicPeriod"/>
              </a:pPr>
              <a:r>
                <a:rPr lang="ko-KR" altLang="en-US" sz="1600" dirty="0"/>
                <a:t>파일</a:t>
              </a:r>
              <a:endParaRPr lang="en-US" altLang="ko-KR" sz="1600" dirty="0"/>
            </a:p>
            <a:p>
              <a:pPr marL="278606" indent="-278606">
                <a:buAutoNum type="arabicPeriod"/>
              </a:pPr>
              <a:r>
                <a:rPr lang="ko-KR" altLang="en-US" sz="1600" dirty="0"/>
                <a:t>프로그램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294E7E-D2EC-4E74-8629-CF10F32F7A6E}"/>
                </a:ext>
              </a:extLst>
            </p:cNvPr>
            <p:cNvSpPr txBox="1"/>
            <p:nvPr/>
          </p:nvSpPr>
          <p:spPr>
            <a:xfrm>
              <a:off x="2209095" y="4228772"/>
              <a:ext cx="736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출발지</a:t>
              </a:r>
              <a:endParaRPr lang="en-US" altLang="ko-KR" sz="1400" dirty="0"/>
            </a:p>
          </p:txBody>
        </p:sp>
        <p:cxnSp>
          <p:nvCxnSpPr>
            <p:cNvPr id="17" name="연결선: 구부러짐 3">
              <a:extLst>
                <a:ext uri="{FF2B5EF4-FFF2-40B4-BE49-F238E27FC236}">
                  <a16:creationId xmlns:a16="http://schemas.microsoft.com/office/drawing/2014/main" id="{5BAFA5B0-9E9A-27F3-72F0-E5045A791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768" y="4510024"/>
              <a:ext cx="923576" cy="346767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구부러짐 18">
              <a:extLst>
                <a:ext uri="{FF2B5EF4-FFF2-40B4-BE49-F238E27FC236}">
                  <a16:creationId xmlns:a16="http://schemas.microsoft.com/office/drawing/2014/main" id="{72D66BB2-EE8B-F3F7-FA46-FC73A4C8066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3517770" y="4631861"/>
              <a:ext cx="935503" cy="373532"/>
            </a:xfrm>
            <a:prstGeom prst="curvedConnector3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구부러짐 19">
              <a:extLst>
                <a:ext uri="{FF2B5EF4-FFF2-40B4-BE49-F238E27FC236}">
                  <a16:creationId xmlns:a16="http://schemas.microsoft.com/office/drawing/2014/main" id="{61B1B028-C72C-1F3C-B8AC-89C864886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768" y="4754940"/>
              <a:ext cx="937203" cy="326780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BF1C3-3302-D6C6-9075-ED1A22D9C147}"/>
                </a:ext>
              </a:extLst>
            </p:cNvPr>
            <p:cNvSpPr txBox="1"/>
            <p:nvPr/>
          </p:nvSpPr>
          <p:spPr>
            <a:xfrm>
              <a:off x="3264616" y="4224805"/>
              <a:ext cx="1238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rgbClr val="C00000"/>
                  </a:solidFill>
                </a:rPr>
                <a:t>입력스트림</a:t>
              </a:r>
              <a:endParaRPr lang="en-US" altLang="ko-KR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F4A93D-CA89-04C8-458D-9FE1BCD3BEC8}"/>
                </a:ext>
              </a:extLst>
            </p:cNvPr>
            <p:cNvSpPr txBox="1"/>
            <p:nvPr/>
          </p:nvSpPr>
          <p:spPr>
            <a:xfrm>
              <a:off x="6350702" y="4228773"/>
              <a:ext cx="1075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rgbClr val="C00000"/>
                  </a:solidFill>
                </a:rPr>
                <a:t>출력스트림</a:t>
              </a:r>
              <a:endParaRPr lang="en-US" altLang="ko-KR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사각형: 둥근 모서리 26">
              <a:extLst>
                <a:ext uri="{FF2B5EF4-FFF2-40B4-BE49-F238E27FC236}">
                  <a16:creationId xmlns:a16="http://schemas.microsoft.com/office/drawing/2014/main" id="{4FF96D6F-ECAC-DDB2-7C86-B48206E63396}"/>
                </a:ext>
              </a:extLst>
            </p:cNvPr>
            <p:cNvSpPr/>
            <p:nvPr/>
          </p:nvSpPr>
          <p:spPr>
            <a:xfrm>
              <a:off x="7253186" y="4558266"/>
              <a:ext cx="1508637" cy="892228"/>
            </a:xfrm>
            <a:prstGeom prst="roundRect">
              <a:avLst/>
            </a:prstGeom>
            <a:noFill/>
            <a:ln w="12700">
              <a:prstDash val="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78606" indent="-278606">
                <a:buAutoNum type="arabicPeriod"/>
              </a:pPr>
              <a:r>
                <a:rPr lang="ko-KR" altLang="en-US" sz="1600" dirty="0"/>
                <a:t>모니터</a:t>
              </a:r>
              <a:endParaRPr lang="en-US" altLang="ko-KR" sz="1600" dirty="0"/>
            </a:p>
            <a:p>
              <a:pPr marL="278606" indent="-278606">
                <a:buAutoNum type="arabicPeriod"/>
              </a:pPr>
              <a:r>
                <a:rPr lang="ko-KR" altLang="en-US" sz="1600" dirty="0"/>
                <a:t>파일</a:t>
              </a:r>
              <a:endParaRPr lang="en-US" altLang="ko-KR" sz="1600" dirty="0"/>
            </a:p>
            <a:p>
              <a:pPr marL="278606" indent="-278606">
                <a:buAutoNum type="arabicPeriod"/>
              </a:pPr>
              <a:r>
                <a:rPr lang="ko-KR" altLang="en-US" sz="1600" dirty="0"/>
                <a:t>프로그램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FDBDBE-8F6C-64D5-0E72-5E2CD47A97C5}"/>
                </a:ext>
              </a:extLst>
            </p:cNvPr>
            <p:cNvSpPr txBox="1"/>
            <p:nvPr/>
          </p:nvSpPr>
          <p:spPr>
            <a:xfrm>
              <a:off x="7639435" y="4288494"/>
              <a:ext cx="736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도착지</a:t>
              </a:r>
              <a:endParaRPr lang="en-US" altLang="ko-KR" sz="1400" dirty="0"/>
            </a:p>
          </p:txBody>
        </p:sp>
        <p:cxnSp>
          <p:nvCxnSpPr>
            <p:cNvPr id="24" name="연결선: 구부러짐 28">
              <a:extLst>
                <a:ext uri="{FF2B5EF4-FFF2-40B4-BE49-F238E27FC236}">
                  <a16:creationId xmlns:a16="http://schemas.microsoft.com/office/drawing/2014/main" id="{ABB7B810-D82F-1EA4-BED9-9EACBBD945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2575" y="4510024"/>
              <a:ext cx="923575" cy="346767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구부러짐 29">
              <a:extLst>
                <a:ext uri="{FF2B5EF4-FFF2-40B4-BE49-F238E27FC236}">
                  <a16:creationId xmlns:a16="http://schemas.microsoft.com/office/drawing/2014/main" id="{3D8CADD2-9278-45E4-E629-0E71251FAE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2574" y="4631861"/>
              <a:ext cx="935504" cy="328023"/>
            </a:xfrm>
            <a:prstGeom prst="curvedConnector3">
              <a:avLst/>
            </a:prstGeom>
            <a:ln w="1270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구부러짐 30">
              <a:extLst>
                <a:ext uri="{FF2B5EF4-FFF2-40B4-BE49-F238E27FC236}">
                  <a16:creationId xmlns:a16="http://schemas.microsoft.com/office/drawing/2014/main" id="{EBE2ABB9-FF4E-49B3-12F8-B3C077F952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2574" y="4754940"/>
              <a:ext cx="937203" cy="326780"/>
            </a:xfrm>
            <a:prstGeom prst="curved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823FE6-FFDB-5DC5-6411-16D436B67F81}"/>
                </a:ext>
              </a:extLst>
            </p:cNvPr>
            <p:cNvSpPr txBox="1"/>
            <p:nvPr/>
          </p:nvSpPr>
          <p:spPr>
            <a:xfrm>
              <a:off x="3652244" y="5111635"/>
              <a:ext cx="1285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/>
                <a:t>f.read</a:t>
              </a:r>
              <a:r>
                <a:rPr lang="en-US" altLang="ko-KR" sz="1600" b="1" dirty="0"/>
                <a:t>()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BCA02E-EDFA-C84F-9EBE-1E7431245964}"/>
                </a:ext>
              </a:extLst>
            </p:cNvPr>
            <p:cNvSpPr txBox="1"/>
            <p:nvPr/>
          </p:nvSpPr>
          <p:spPr>
            <a:xfrm>
              <a:off x="6020146" y="5111940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/>
                <a:t>f.write</a:t>
              </a:r>
              <a:r>
                <a:rPr lang="en-US" altLang="ko-KR" sz="1600" b="1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1302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발생 가능한 예외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IndexError</a:t>
            </a:r>
            <a:r>
              <a:rPr lang="en-US" altLang="ko-KR" dirty="0"/>
              <a:t>:</a:t>
            </a:r>
            <a:r>
              <a:rPr lang="ko-KR" altLang="en-US" dirty="0"/>
              <a:t> 리스트 인덱스 범위 오류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ValueError</a:t>
            </a:r>
            <a:r>
              <a:rPr lang="en-US" altLang="ko-KR" dirty="0"/>
              <a:t>: </a:t>
            </a:r>
            <a:r>
              <a:rPr lang="ko-KR" altLang="en-US" dirty="0"/>
              <a:t>부적절한 값을 가진 인자를 받았을 때 발생하는 에러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126C6E-9570-A1B7-A818-E4E2B8AE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" y="1900808"/>
            <a:ext cx="8287827" cy="12543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2A4F9A-493B-7DDC-2070-D5AEA44BF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13" y="2782668"/>
            <a:ext cx="8685678" cy="9781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E78F91-23DB-AA70-9E77-B2EFDF14E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90" y="4510493"/>
            <a:ext cx="2630893" cy="3026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A38E4F-FF59-73D9-EFA8-4301A3C6D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13" y="5280460"/>
            <a:ext cx="8983329" cy="9716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B9AC47-0A8A-8712-D09F-740C1EB0C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486" y="4905044"/>
            <a:ext cx="3295954" cy="3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4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발생 가능한 예외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ZeroDivisionError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나눌 때 발생하는 오류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NameError</a:t>
            </a:r>
            <a:r>
              <a:rPr lang="en-US" altLang="ko-KR" dirty="0"/>
              <a:t>: </a:t>
            </a:r>
            <a:r>
              <a:rPr lang="ko-KR" altLang="en-US" dirty="0"/>
              <a:t>존재하지 않는 변수를 호출할 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FileNotFoundError</a:t>
            </a:r>
            <a:r>
              <a:rPr lang="en-US" altLang="ko-KR" dirty="0"/>
              <a:t>: </a:t>
            </a:r>
            <a:r>
              <a:rPr lang="ko-KR" altLang="en-US" dirty="0"/>
              <a:t>존재하지 않는 파일을 호출할 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FC91E6-CD92-5E16-286A-9E874130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074" y="1434047"/>
            <a:ext cx="2135972" cy="4650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995EC8-ECC9-44FE-6D03-AB5681AB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233" y="2701951"/>
            <a:ext cx="2149740" cy="10055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81CCFD-3DF2-27E2-0353-10CC180F6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78" y="4532622"/>
            <a:ext cx="4440019" cy="435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92A6D0-C57C-B684-35B1-4809AF445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632" y="5186295"/>
            <a:ext cx="9069066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28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5F8544-1544-B641-0D0D-3F2BBEBF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19" y="1426866"/>
            <a:ext cx="9023232" cy="1426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52B08F-D1D8-9CFE-6B24-2377A5D4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180" y="2886109"/>
            <a:ext cx="3855574" cy="7949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2B3296-3F75-C345-3491-7E878C169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8" r="7708" b="43540"/>
          <a:stretch/>
        </p:blipFill>
        <p:spPr>
          <a:xfrm>
            <a:off x="431219" y="2983219"/>
            <a:ext cx="1832812" cy="4119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25FF7A-DA47-3DA0-450D-5FD42C443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19" y="4075326"/>
            <a:ext cx="6051091" cy="1340732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F3D880-40DC-4585-06CA-C062B23CAB0A}"/>
              </a:ext>
            </a:extLst>
          </p:cNvPr>
          <p:cNvCxnSpPr/>
          <p:nvPr/>
        </p:nvCxnSpPr>
        <p:spPr>
          <a:xfrm>
            <a:off x="251788" y="3810559"/>
            <a:ext cx="1158517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D26C65A-9B82-1AE2-047A-32AEE7C33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19" y="5585086"/>
            <a:ext cx="5339482" cy="6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7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2D5540-34B6-318E-3149-26739FFB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2" y="1325563"/>
            <a:ext cx="7495887" cy="33776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47C37-7E06-6D44-7CFE-EFB4668D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96" y="4978203"/>
            <a:ext cx="2795404" cy="314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F8C16F-8350-78CA-8704-3C6D57462A87}"/>
              </a:ext>
            </a:extLst>
          </p:cNvPr>
          <p:cNvSpPr txBox="1"/>
          <p:nvPr/>
        </p:nvSpPr>
        <p:spPr>
          <a:xfrm>
            <a:off x="492551" y="4950855"/>
            <a:ext cx="9807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결과 </a:t>
            </a:r>
            <a:r>
              <a:rPr lang="en-US" altLang="ko-KR" sz="2000" dirty="0"/>
              <a:t>: </a:t>
            </a:r>
          </a:p>
          <a:p>
            <a:r>
              <a:rPr lang="en-US" altLang="ko-KR" sz="2000" dirty="0"/>
              <a:t>=&gt; </a:t>
            </a:r>
            <a:r>
              <a:rPr lang="en-US" altLang="ko-KR" sz="2000" dirty="0" err="1">
                <a:effectLst/>
              </a:rPr>
              <a:t>NameError</a:t>
            </a:r>
            <a:r>
              <a:rPr lang="ko-KR" altLang="en-US" sz="2000" dirty="0"/>
              <a:t>가 먼저 나오므로 </a:t>
            </a:r>
            <a:r>
              <a:rPr lang="en-US" altLang="ko-KR" sz="2000" dirty="0" err="1"/>
              <a:t>IndexError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ZeroDivisionError</a:t>
            </a:r>
            <a:r>
              <a:rPr lang="en-US" altLang="ko-KR" sz="2000" dirty="0"/>
              <a:t> </a:t>
            </a:r>
            <a:r>
              <a:rPr lang="ko-KR" altLang="en-US" sz="2000" dirty="0"/>
              <a:t>오류는 발생하지 않음</a:t>
            </a:r>
          </a:p>
        </p:txBody>
      </p:sp>
    </p:spTree>
    <p:extLst>
      <p:ext uri="{BB962C8B-B14F-4D97-AF65-F5344CB8AC3E}">
        <p14:creationId xmlns:p14="http://schemas.microsoft.com/office/powerpoint/2010/main" val="57544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41181E-93BC-7A5E-AEF9-0FE96289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19" y="1546795"/>
            <a:ext cx="7525026" cy="38624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0FE997-49FD-5C69-7A0A-B8A405DB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42" y="4130167"/>
            <a:ext cx="2996005" cy="5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1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정수 입력 받기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/>
              <a:pPr/>
              <a:t>2025-01-06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0" y="1325562"/>
            <a:ext cx="10687485" cy="4369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사용자가 제대로 된 정수를 입력할 때까지 반복하여 입력 받기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1D8496-0ED9-35C5-D253-5FBE1AD5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8" y="2110533"/>
            <a:ext cx="4977707" cy="22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5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972277" cy="1052736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예외 처리</a:t>
            </a:r>
            <a:r>
              <a:rPr lang="en-US" altLang="ko-KR" dirty="0"/>
              <a:t>(Exception)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04332" y="1052736"/>
            <a:ext cx="6456556" cy="1149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rgbClr val="C0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try ~ except ~ finally </a:t>
            </a:r>
            <a:r>
              <a:rPr lang="ko-KR" altLang="en-US" sz="2400" dirty="0">
                <a:solidFill>
                  <a:srgbClr val="C0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구문</a:t>
            </a:r>
            <a:endParaRPr lang="en-US" altLang="ko-KR" sz="2400" dirty="0">
              <a:solidFill>
                <a:srgbClr val="C00000"/>
              </a:solidFill>
              <a:latin typeface="메이플스토리" panose="020B0600000101010101" charset="-127"/>
              <a:ea typeface="메이플스토리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    </a:t>
            </a:r>
            <a:r>
              <a:rPr lang="en-US" altLang="ko-KR" sz="2400" dirty="0">
                <a:solidFill>
                  <a:schemeClr val="tx1"/>
                </a:solidFill>
                <a:latin typeface="메이플스토리" panose="020B0600000101010101" charset="-127"/>
                <a:ea typeface="메이플스토리" panose="020B0600000101010101" charset="-127"/>
              </a:rPr>
              <a:t>finally </a:t>
            </a:r>
            <a:r>
              <a:rPr lang="ko-KR" altLang="en-US" sz="2400" dirty="0">
                <a:solidFill>
                  <a:schemeClr val="tx1"/>
                </a:solidFill>
                <a:latin typeface="메이플스토리" panose="020B0600000101010101" charset="-127"/>
                <a:ea typeface="메이플스토리" panose="020B0600000101010101" charset="-127"/>
              </a:rPr>
              <a:t>구문을 반드시 실행한다</a:t>
            </a: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19" y="2452609"/>
            <a:ext cx="5401569" cy="35802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099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40" y="2369440"/>
            <a:ext cx="4016088" cy="39398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059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raise ~ Exception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30815" y="1056544"/>
            <a:ext cx="8053970" cy="1149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▶ 예외 처리를 미루기 </a:t>
            </a: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– </a:t>
            </a:r>
            <a:r>
              <a:rPr lang="en-US" altLang="ko-KR" sz="2400" dirty="0">
                <a:solidFill>
                  <a:srgbClr val="C0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raise</a:t>
            </a: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 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사용</a:t>
            </a:r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    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사용하는 곳에서 발생 시킴</a:t>
            </a: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(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강제로 프로그램 종료</a:t>
            </a: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)</a:t>
            </a:r>
          </a:p>
        </p:txBody>
      </p:sp>
      <p:sp>
        <p:nvSpPr>
          <p:cNvPr id="12" name="타원 11"/>
          <p:cNvSpPr/>
          <p:nvPr/>
        </p:nvSpPr>
        <p:spPr>
          <a:xfrm>
            <a:off x="3685210" y="3845622"/>
            <a:ext cx="803306" cy="295171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272492" y="4140792"/>
            <a:ext cx="360040" cy="1476182"/>
          </a:xfrm>
          <a:custGeom>
            <a:avLst/>
            <a:gdLst>
              <a:gd name="connsiteX0" fmla="*/ 0 w 1160371"/>
              <a:gd name="connsiteY0" fmla="*/ 0 h 1311215"/>
              <a:gd name="connsiteX1" fmla="*/ 1061049 w 1160371"/>
              <a:gd name="connsiteY1" fmla="*/ 690113 h 1311215"/>
              <a:gd name="connsiteX2" fmla="*/ 1052422 w 1160371"/>
              <a:gd name="connsiteY2" fmla="*/ 1311215 h 131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371" h="1311215">
                <a:moveTo>
                  <a:pt x="0" y="0"/>
                </a:moveTo>
                <a:cubicBezTo>
                  <a:pt x="442823" y="235788"/>
                  <a:pt x="885646" y="471577"/>
                  <a:pt x="1061049" y="690113"/>
                </a:cubicBezTo>
                <a:cubicBezTo>
                  <a:pt x="1236452" y="908649"/>
                  <a:pt x="1144437" y="1109932"/>
                  <a:pt x="1052422" y="1311215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63952" y="3514017"/>
            <a:ext cx="3672408" cy="37457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/>
              <a:t>반드시 구현하도록 만드는 예외 처리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083766" y="3730040"/>
            <a:ext cx="58018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9" y="4678027"/>
            <a:ext cx="3871295" cy="9983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56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raise ~ Exception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57341" y="1172902"/>
            <a:ext cx="7200917" cy="5920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▶ 예외 처리를 미루기 </a:t>
            </a: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– </a:t>
            </a:r>
            <a:r>
              <a:rPr lang="en-US" altLang="ko-KR" sz="2400" dirty="0">
                <a:solidFill>
                  <a:srgbClr val="C00000"/>
                </a:solidFill>
                <a:latin typeface="메이플스토리" panose="020B0600000101010101" charset="-127"/>
                <a:ea typeface="메이플스토리" panose="020B0600000101010101" charset="-127"/>
              </a:rPr>
              <a:t>raise</a:t>
            </a:r>
            <a:r>
              <a:rPr lang="en-US" altLang="ko-KR" sz="2400" dirty="0">
                <a:latin typeface="메이플스토리" panose="020B0600000101010101" charset="-127"/>
                <a:ea typeface="메이플스토리" panose="020B0600000101010101" charset="-127"/>
              </a:rPr>
              <a:t> </a:t>
            </a:r>
            <a:r>
              <a:rPr lang="ko-KR" altLang="en-US" sz="2400" dirty="0">
                <a:latin typeface="메이플스토리" panose="020B0600000101010101" charset="-127"/>
                <a:ea typeface="메이플스토리" panose="020B0600000101010101" charset="-127"/>
              </a:rPr>
              <a:t>사용</a:t>
            </a:r>
            <a:endParaRPr lang="en-US" altLang="ko-KR" sz="2400" dirty="0">
              <a:latin typeface="메이플스토리" panose="020B0600000101010101" charset="-127"/>
              <a:ea typeface="메이플스토리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37" y="1965132"/>
            <a:ext cx="3665538" cy="41685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5" y="4437112"/>
            <a:ext cx="1722269" cy="14098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374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BF447-3E3B-B1DB-D444-E3A8C6732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출력 스트림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2014E-270A-8410-21C8-45D4CC2B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입출력의 필요성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457200" lvl="1" indent="0">
              <a:buNone/>
            </a:pP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프로그램 실행 중에 메모리에 저장된 데이터는 프로그램이 종료되면 사라진다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데이터를 프로그램이 종료된 후에도 계속해서 사용하려면 파일에 저장하고 필요할 때 파일을 읽어서 데이터를 사용할 수 있다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파일 입출력 프로세스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FD557-14CF-C7C9-1966-EF453E86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B58860-C05C-E1B2-2834-6FC423726AD1}"/>
              </a:ext>
            </a:extLst>
          </p:cNvPr>
          <p:cNvGrpSpPr/>
          <p:nvPr/>
        </p:nvGrpSpPr>
        <p:grpSpPr>
          <a:xfrm>
            <a:off x="1592513" y="3691693"/>
            <a:ext cx="5510403" cy="2627632"/>
            <a:chOff x="2747544" y="3787053"/>
            <a:chExt cx="5510403" cy="2627632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98322FBD-03AC-8DD3-6990-E3C66E26B763}"/>
                </a:ext>
              </a:extLst>
            </p:cNvPr>
            <p:cNvSpPr/>
            <p:nvPr/>
          </p:nvSpPr>
          <p:spPr>
            <a:xfrm>
              <a:off x="2747544" y="3787054"/>
              <a:ext cx="2160240" cy="47784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파일 열기</a:t>
              </a: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A269C584-3B0C-30BA-506C-03FB62FA251D}"/>
                </a:ext>
              </a:extLst>
            </p:cNvPr>
            <p:cNvSpPr/>
            <p:nvPr/>
          </p:nvSpPr>
          <p:spPr>
            <a:xfrm>
              <a:off x="2747544" y="4852067"/>
              <a:ext cx="2160240" cy="477843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파일 읽기</a:t>
              </a:r>
              <a:r>
                <a:rPr lang="en-US" altLang="ko-KR" dirty="0"/>
                <a:t>/</a:t>
              </a:r>
              <a:r>
                <a:rPr lang="ko-KR" altLang="en-US" dirty="0"/>
                <a:t>쓰기</a:t>
              </a: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E748A198-5716-FBC1-AF45-E2A12128B333}"/>
                </a:ext>
              </a:extLst>
            </p:cNvPr>
            <p:cNvSpPr/>
            <p:nvPr/>
          </p:nvSpPr>
          <p:spPr>
            <a:xfrm>
              <a:off x="2747544" y="5936842"/>
              <a:ext cx="2160240" cy="47784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파일 닫기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C664027-743B-5B30-2089-35B3B0D60165}"/>
                </a:ext>
              </a:extLst>
            </p:cNvPr>
            <p:cNvCxnSpPr/>
            <p:nvPr/>
          </p:nvCxnSpPr>
          <p:spPr>
            <a:xfrm>
              <a:off x="3793451" y="4284031"/>
              <a:ext cx="0" cy="519955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E4C41E2-48DF-F781-FD81-411AFDE69028}"/>
                </a:ext>
              </a:extLst>
            </p:cNvPr>
            <p:cNvCxnSpPr/>
            <p:nvPr/>
          </p:nvCxnSpPr>
          <p:spPr>
            <a:xfrm>
              <a:off x="3793451" y="5428131"/>
              <a:ext cx="0" cy="464959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24F9AA10-1B50-AA44-E79B-0552EE9E13F0}"/>
                </a:ext>
              </a:extLst>
            </p:cNvPr>
            <p:cNvSpPr/>
            <p:nvPr/>
          </p:nvSpPr>
          <p:spPr>
            <a:xfrm>
              <a:off x="5737667" y="3787053"/>
              <a:ext cx="2520280" cy="47784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f = open(</a:t>
              </a:r>
              <a:r>
                <a:rPr lang="ko-KR" altLang="en-US" dirty="0"/>
                <a:t>파일경로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6BCE4555-3807-B4BC-6849-022587AB7BAD}"/>
                </a:ext>
              </a:extLst>
            </p:cNvPr>
            <p:cNvSpPr/>
            <p:nvPr/>
          </p:nvSpPr>
          <p:spPr>
            <a:xfrm>
              <a:off x="5737667" y="4793187"/>
              <a:ext cx="2520280" cy="47784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f.read</a:t>
              </a:r>
              <a:r>
                <a:rPr lang="en-US" altLang="ko-KR" dirty="0"/>
                <a:t>() / </a:t>
              </a:r>
              <a:r>
                <a:rPr lang="en-US" altLang="ko-KR" dirty="0" err="1"/>
                <a:t>f.write</a:t>
              </a:r>
              <a:r>
                <a:rPr lang="en-US" altLang="ko-KR" dirty="0"/>
                <a:t>()</a:t>
              </a:r>
              <a:endParaRPr lang="ko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634C23E3-EC80-8FDD-92A7-621342810961}"/>
                </a:ext>
              </a:extLst>
            </p:cNvPr>
            <p:cNvSpPr/>
            <p:nvPr/>
          </p:nvSpPr>
          <p:spPr>
            <a:xfrm>
              <a:off x="5737667" y="5893090"/>
              <a:ext cx="2520280" cy="47784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f.close</a:t>
              </a:r>
              <a:r>
                <a:rPr lang="en-US" altLang="ko-KR" dirty="0"/>
                <a:t>()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8837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749A5-513D-EE26-0A69-A68260EE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with</a:t>
            </a:r>
            <a:r>
              <a:rPr kumimoji="1"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CB830-637F-F4E1-15A6-E46CA066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네트워크 연결</a:t>
            </a:r>
            <a:r>
              <a:rPr lang="en-US" altLang="ko-KR" dirty="0"/>
              <a:t>, </a:t>
            </a:r>
            <a:r>
              <a:rPr lang="ko-KR" altLang="en-US" dirty="0"/>
              <a:t>데이터베이스 연결 등 리소스를 사용한 작업이 끝난 후 이를 자동으로 정리</a:t>
            </a:r>
            <a:r>
              <a:rPr lang="en-US" altLang="ko-KR" dirty="0"/>
              <a:t>(</a:t>
            </a:r>
            <a:r>
              <a:rPr lang="en" altLang="ko-KR" dirty="0"/>
              <a:t>cleanup)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파일을 열고 작업한 후 파일을 자동으로 닫거나</a:t>
            </a:r>
            <a:r>
              <a:rPr lang="en-US" altLang="ko-KR" dirty="0"/>
              <a:t>, </a:t>
            </a:r>
            <a:r>
              <a:rPr lang="ko-KR" altLang="en-US" dirty="0"/>
              <a:t>잠금을 해제하는 등의 처리를 보장</a:t>
            </a:r>
            <a:endParaRPr lang="en-US" altLang="ko-KR" dirty="0"/>
          </a:p>
          <a:p>
            <a:r>
              <a:rPr lang="ko-KR" altLang="en-US" dirty="0"/>
              <a:t>작업 중 예외가 발생하더라도 자동으로 리소스를 정리하므로</a:t>
            </a:r>
            <a:r>
              <a:rPr lang="en-US" altLang="ko-KR" dirty="0"/>
              <a:t>, </a:t>
            </a:r>
            <a:r>
              <a:rPr lang="ko-KR" altLang="en-US" dirty="0"/>
              <a:t>예외로 인해 리소스가 닫히지 않는 문제를 방지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D607E3-83B9-906A-9BF6-F67E5DD6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6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CA0A3-9B30-510F-F715-B3963775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수동닫기와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자동닫기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B1782-AAF1-1266-FA2F-2E6EE4EC9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파일을 </a:t>
            </a:r>
            <a:r>
              <a:rPr kumimoji="1" lang="en-US" altLang="ko-KR" dirty="0"/>
              <a:t>open()</a:t>
            </a:r>
            <a:r>
              <a:rPr kumimoji="1" lang="ko-KR" altLang="en-US" dirty="0"/>
              <a:t>을 이용하여 열고 작업이 끝나면</a:t>
            </a:r>
            <a:r>
              <a:rPr kumimoji="1" lang="en-US" altLang="ko-KR" dirty="0"/>
              <a:t> close()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파일을 </a:t>
            </a:r>
            <a:r>
              <a:rPr kumimoji="1" lang="ko-KR" altLang="en-US" dirty="0" err="1"/>
              <a:t>닫아줘야함</a:t>
            </a:r>
            <a:endParaRPr kumimoji="1" lang="en-US" altLang="ko-KR" dirty="0"/>
          </a:p>
          <a:p>
            <a:r>
              <a:rPr kumimoji="1" lang="en-US" altLang="ko-KR" dirty="0"/>
              <a:t>with</a:t>
            </a:r>
            <a:r>
              <a:rPr kumimoji="1" lang="ko-KR" altLang="en-US" dirty="0"/>
              <a:t>문을 사용하면 파일을 알아서 정리해주기 때문에 작업효율이 향상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F46ED3-55A2-755D-E5E8-06A3ABFB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7C72E71-C479-006D-9B2C-36716AB04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49" y="2979736"/>
            <a:ext cx="6102351" cy="302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8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3F809-D261-2B1A-02FB-1F5C1F80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파일 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6FDAA7-5B48-2785-D9D7-187C4753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파일 객체 </a:t>
            </a:r>
            <a:r>
              <a:rPr lang="en-US" altLang="ko-KR" dirty="0"/>
              <a:t>= open( </a:t>
            </a:r>
            <a:r>
              <a:rPr lang="ko-KR" altLang="en-US" dirty="0"/>
              <a:t>파일이름</a:t>
            </a:r>
            <a:r>
              <a:rPr lang="en-US" altLang="ko-KR" dirty="0"/>
              <a:t>, </a:t>
            </a:r>
            <a:r>
              <a:rPr lang="ko-KR" altLang="en-US" dirty="0"/>
              <a:t>파일 모드 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파일 모드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en-US" altLang="ko-KR" dirty="0"/>
              <a:t>r   </a:t>
            </a:r>
            <a:r>
              <a:rPr lang="ko-KR" altLang="en-US" dirty="0"/>
              <a:t> </a:t>
            </a:r>
            <a:r>
              <a:rPr lang="en-US" altLang="ko-KR" dirty="0"/>
              <a:t>:  </a:t>
            </a:r>
            <a:r>
              <a:rPr lang="ko-KR" altLang="en-US" dirty="0"/>
              <a:t>읽기 모드</a:t>
            </a:r>
            <a:r>
              <a:rPr lang="en-US" altLang="ko-KR" dirty="0"/>
              <a:t>(</a:t>
            </a:r>
            <a:r>
              <a:rPr lang="ko-KR" altLang="en-US" dirty="0"/>
              <a:t>파일이 존재해야 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w  :  </a:t>
            </a:r>
            <a:r>
              <a:rPr lang="ko-KR" altLang="en-US" dirty="0"/>
              <a:t>쓰기 모드</a:t>
            </a:r>
            <a:r>
              <a:rPr lang="en-US" altLang="ko-KR" dirty="0"/>
              <a:t>(</a:t>
            </a:r>
            <a:r>
              <a:rPr lang="ko-KR" altLang="en-US" dirty="0"/>
              <a:t>파일이 없으면 새로 생성</a:t>
            </a:r>
            <a:r>
              <a:rPr lang="en-US" altLang="ko-KR" dirty="0"/>
              <a:t>, </a:t>
            </a:r>
            <a:r>
              <a:rPr lang="ko-KR" altLang="en-US" dirty="0"/>
              <a:t>기존 파일 내용 삭제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a   :  </a:t>
            </a:r>
            <a:r>
              <a:rPr lang="ko-KR" altLang="en-US" dirty="0"/>
              <a:t>추가 모드</a:t>
            </a:r>
            <a:r>
              <a:rPr lang="en-US" altLang="ko-KR" dirty="0"/>
              <a:t>(</a:t>
            </a:r>
            <a:r>
              <a:rPr lang="ko-KR" altLang="en-US" dirty="0"/>
              <a:t>파일 끝에 내용 추가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b   </a:t>
            </a:r>
            <a:r>
              <a:rPr lang="en-US" altLang="ko-KR"/>
              <a:t>:  </a:t>
            </a:r>
            <a:r>
              <a:rPr lang="ko-KR" altLang="en-US"/>
              <a:t>바이너리 데이터</a:t>
            </a:r>
            <a:endParaRPr lang="en-US" altLang="ko-KR" dirty="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5DD27-8802-010D-DF21-3B7AB665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9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520B0-EBCC-ADCD-B521-95B947CA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파일쓰기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2065A9-6D28-117D-7FE7-DADF7B930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write()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메서드사용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문자열만 가능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숫자는 문자열형태로 변환 </a:t>
            </a:r>
            <a:r>
              <a:rPr kumimoji="1" lang="ko-KR" altLang="en-US"/>
              <a:t>후 사용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만약 한글이 깨진다면 </a:t>
            </a:r>
            <a:r>
              <a:rPr kumimoji="1" lang="en-US" altLang="ko-KR"/>
              <a:t>3</a:t>
            </a:r>
            <a:r>
              <a:rPr kumimoji="1" lang="ko-KR" altLang="en-US"/>
              <a:t>번째에 </a:t>
            </a:r>
            <a:r>
              <a:rPr kumimoji="1" lang="en-US" altLang="ko-KR"/>
              <a:t>encoding=“utf-8” </a:t>
            </a:r>
            <a:r>
              <a:rPr kumimoji="1" lang="ko-KR" altLang="en-US"/>
              <a:t>입력</a:t>
            </a:r>
            <a:endParaRPr kumimoji="1"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E77BF5-97F2-C5D7-761C-A35B19EC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9E60A45-088F-A4D3-21E0-4672FD50D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64" y="1897505"/>
            <a:ext cx="5477687" cy="33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9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3EDDD-D68D-C97B-99AA-B7E38B14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파일쓰기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A40D6-BE43-764B-390F-EB9E78498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writelines</a:t>
            </a:r>
            <a:r>
              <a:rPr kumimoji="1" lang="en-US" altLang="ko-KR" dirty="0"/>
              <a:t>()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메서드사용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문자열리스트 형태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0BB191-7DD3-EAD6-4A17-52EC2967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4A67FD9-C953-9A38-EE3C-9C4910CC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99" y="2216150"/>
            <a:ext cx="6687065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4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18002</TotalTime>
  <Words>942</Words>
  <Application>Microsoft Office PowerPoint</Application>
  <PresentationFormat>와이드스크린</PresentationFormat>
  <Paragraphs>254</Paragraphs>
  <Slides>40</Slides>
  <Notes>9</Notes>
  <HiddenSlides>22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Arial</vt:lpstr>
      <vt:lpstr>메이플스토리</vt:lpstr>
      <vt:lpstr>궁서체</vt:lpstr>
      <vt:lpstr>G마켓 산스 TTF Bold</vt:lpstr>
      <vt:lpstr>Wingdings</vt:lpstr>
      <vt:lpstr>Gmarket Sans TTF Medium</vt:lpstr>
      <vt:lpstr>휴먼엑스포</vt:lpstr>
      <vt:lpstr>G마켓 산스 TTF Light</vt:lpstr>
      <vt:lpstr>맑은 고딕</vt:lpstr>
      <vt:lpstr>G마켓 산스 TTF Medium</vt:lpstr>
      <vt:lpstr>Office 테마</vt:lpstr>
      <vt:lpstr>PowerPoint 프레젠테이션</vt:lpstr>
      <vt:lpstr>PowerPoint 프레젠테이션</vt:lpstr>
      <vt:lpstr>입,출력 스트림</vt:lpstr>
      <vt:lpstr>입,출력 스트림</vt:lpstr>
      <vt:lpstr>with문</vt:lpstr>
      <vt:lpstr>수동닫기와 자동닫기</vt:lpstr>
      <vt:lpstr>파일 입출력</vt:lpstr>
      <vt:lpstr>파일쓰기</vt:lpstr>
      <vt:lpstr>파일쓰기</vt:lpstr>
      <vt:lpstr>파일쓰기</vt:lpstr>
      <vt:lpstr>파일읽기</vt:lpstr>
      <vt:lpstr>파일읽기</vt:lpstr>
      <vt:lpstr>파일읽기</vt:lpstr>
      <vt:lpstr>바이너리 파일</vt:lpstr>
      <vt:lpstr>바이너리 읽기</vt:lpstr>
      <vt:lpstr>바이너리 쓰기</vt:lpstr>
      <vt:lpstr>실습2. 회원 명부 작성하기</vt:lpstr>
      <vt:lpstr>실습3. 회원 명부를 이용한 로그인 기능</vt:lpstr>
      <vt:lpstr> 바이너리 파일 읽고 쓰기</vt:lpstr>
      <vt:lpstr> 바이너리 파일 읽고 쓰기</vt:lpstr>
      <vt:lpstr> 바이너리 파일 읽고 쓰기</vt:lpstr>
      <vt:lpstr>  pickle 모듈</vt:lpstr>
      <vt:lpstr>  pickle 모듈</vt:lpstr>
      <vt:lpstr>PowerPoint 프레젠테이션</vt:lpstr>
      <vt:lpstr>PowerPoint 프레젠테이션</vt:lpstr>
      <vt:lpstr>PowerPoint 프레젠테이션</vt:lpstr>
      <vt:lpstr>PowerPoint 프레젠테이션</vt:lpstr>
      <vt:lpstr>예외 처리란?</vt:lpstr>
      <vt:lpstr>예외 처리</vt:lpstr>
      <vt:lpstr>발생 가능한 예외 종류</vt:lpstr>
      <vt:lpstr>발생 가능한 예외 종류</vt:lpstr>
      <vt:lpstr>예외처리 예시</vt:lpstr>
      <vt:lpstr>예외처리 예시</vt:lpstr>
      <vt:lpstr>예외처리 예시</vt:lpstr>
      <vt:lpstr>실습 1. 정수 입력 받기 </vt:lpstr>
      <vt:lpstr> 예외 처리(Exception)</vt:lpstr>
      <vt:lpstr> raise ~ Exception</vt:lpstr>
      <vt:lpstr> raise ~ Exception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spreatics</cp:lastModifiedBy>
  <cp:revision>489</cp:revision>
  <dcterms:created xsi:type="dcterms:W3CDTF">2022-06-26T11:10:22Z</dcterms:created>
  <dcterms:modified xsi:type="dcterms:W3CDTF">2025-01-06T05:21:34Z</dcterms:modified>
</cp:coreProperties>
</file>